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73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Academic Growth</a:t>
            </a:r>
          </a:p>
        </c:rich>
      </c:tx>
      <c:layout/>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Acadamic Growth</c:v>
                </c:pt>
              </c:strCache>
            </c:strRef>
          </c:tx>
          <c:dPt>
            <c:idx val="0"/>
            <c:bubble3D val="0"/>
            <c:spPr>
              <a:solidFill>
                <a:schemeClr val="accent1"/>
              </a:solidFill>
              <a:ln>
                <a:noFill/>
              </a:ln>
              <a:effectLst>
                <a:outerShdw blurRad="317500" algn="ctr" rotWithShape="0">
                  <a:prstClr val="black">
                    <a:alpha val="25000"/>
                  </a:prstClr>
                </a:outerShdw>
              </a:effectLst>
            </c:spPr>
          </c:dPt>
          <c:dPt>
            <c:idx val="1"/>
            <c:bubble3D val="0"/>
            <c:spPr>
              <a:solidFill>
                <a:schemeClr val="accent2"/>
              </a:solidFill>
              <a:ln>
                <a:noFill/>
              </a:ln>
              <a:effectLst>
                <a:outerShdw blurRad="317500" algn="ctr" rotWithShape="0">
                  <a:prstClr val="black">
                    <a:alpha val="25000"/>
                  </a:prstClr>
                </a:outerShdw>
              </a:effectLst>
            </c:spPr>
          </c:dPt>
          <c:dLbls>
            <c:dLbl>
              <c:idx val="0"/>
              <c:layout>
                <c:manualLayout>
                  <c:x val="-0.11804795142965208"/>
                  <c:y val="-0.10819624785628355"/>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dLbl>
              <c:idx val="1"/>
              <c:layout>
                <c:manualLayout>
                  <c:x val="0.10820056881536087"/>
                  <c:y val="6.3335602633146026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solidFill>
                      <a:latin typeface="+mn-lt"/>
                      <a:ea typeface="+mn-ea"/>
                      <a:cs typeface="+mn-cs"/>
                    </a:defRPr>
                  </a:pPr>
                  <a:endParaRPr lang="en-US"/>
                </a:p>
              </c:txPr>
              <c:dLblPos val="bestFit"/>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15:layout/>
              </c:ext>
            </c:extLst>
          </c:dLbls>
          <c:cat>
            <c:strRef>
              <c:f>Sheet1!$A$2:$A$3</c:f>
              <c:strCache>
                <c:ptCount val="2"/>
                <c:pt idx="0">
                  <c:v>Pre</c:v>
                </c:pt>
                <c:pt idx="1">
                  <c:v>Post</c:v>
                </c:pt>
              </c:strCache>
            </c:strRef>
          </c:cat>
          <c:val>
            <c:numRef>
              <c:f>Sheet1!$B$2:$B$3</c:f>
              <c:numCache>
                <c:formatCode>0%</c:formatCode>
                <c:ptCount val="2"/>
                <c:pt idx="0">
                  <c:v>0.6</c:v>
                </c:pt>
                <c:pt idx="1">
                  <c:v>0.4</c:v>
                </c:pt>
              </c:numCache>
            </c:numRef>
          </c:val>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ayout/>
      <c:overlay val="0"/>
      <c:spPr>
        <a:solidFill>
          <a:schemeClr val="lt1">
            <a:alpha val="78000"/>
          </a:schemeClr>
        </a:solidFill>
        <a:ln>
          <a:noFill/>
        </a:ln>
        <a:effectLst/>
      </c:spPr>
      <c:txPr>
        <a:bodyPr rot="0" spcFirstLastPara="1" vertOverflow="ellipsis" vert="horz" wrap="square" anchor="ctr" anchorCtr="1"/>
        <a:lstStyle/>
        <a:p>
          <a:pPr>
            <a:defRPr sz="18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Parents' Feedback</a:t>
            </a:r>
          </a:p>
        </c:rich>
      </c:tx>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Parent's Feedback</c:v>
                </c:pt>
              </c:strCache>
            </c:strRef>
          </c:tx>
          <c:dPt>
            <c:idx val="0"/>
            <c:bubble3D val="0"/>
            <c:spPr>
              <a:solidFill>
                <a:schemeClr val="accent1">
                  <a:tint val="65000"/>
                </a:schemeClr>
              </a:solidFill>
              <a:ln>
                <a:noFill/>
              </a:ln>
              <a:effectLst>
                <a:outerShdw blurRad="254000" sx="102000" sy="102000" algn="ctr" rotWithShape="0">
                  <a:prstClr val="black">
                    <a:alpha val="20000"/>
                  </a:prstClr>
                </a:outerShdw>
              </a:effectLst>
              <a:sp3d/>
            </c:spPr>
          </c:dPt>
          <c:dPt>
            <c:idx val="1"/>
            <c:bubble3D val="0"/>
            <c:spPr>
              <a:solidFill>
                <a:schemeClr val="accent1"/>
              </a:solidFill>
              <a:ln>
                <a:noFill/>
              </a:ln>
              <a:effectLst>
                <a:outerShdw blurRad="254000" sx="102000" sy="102000" algn="ctr" rotWithShape="0">
                  <a:prstClr val="black">
                    <a:alpha val="20000"/>
                  </a:prstClr>
                </a:outerShdw>
              </a:effectLst>
              <a:sp3d/>
            </c:spPr>
          </c:dPt>
          <c:dPt>
            <c:idx val="2"/>
            <c:bubble3D val="0"/>
            <c:spPr>
              <a:solidFill>
                <a:schemeClr val="accent1">
                  <a:shade val="65000"/>
                </a:schemeClr>
              </a:solidFill>
              <a:ln>
                <a:noFill/>
              </a:ln>
              <a:effectLst>
                <a:outerShdw blurRad="254000" sx="102000" sy="102000" algn="ctr" rotWithShape="0">
                  <a:prstClr val="black">
                    <a:alpha val="20000"/>
                  </a:prstClr>
                </a:outerShdw>
              </a:effectLst>
              <a:sp3d/>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Sheet1!$A$2:$A$4</c:f>
              <c:strCache>
                <c:ptCount val="3"/>
                <c:pt idx="0">
                  <c:v>Positive</c:v>
                </c:pt>
                <c:pt idx="1">
                  <c:v>Negative</c:v>
                </c:pt>
                <c:pt idx="2">
                  <c:v>No Response</c:v>
                </c:pt>
              </c:strCache>
            </c:strRef>
          </c:cat>
          <c:val>
            <c:numRef>
              <c:f>Sheet1!$B$2:$B$4</c:f>
              <c:numCache>
                <c:formatCode>0%</c:formatCode>
                <c:ptCount val="3"/>
                <c:pt idx="0">
                  <c:v>0.4</c:v>
                </c:pt>
                <c:pt idx="1">
                  <c:v>0.2</c:v>
                </c:pt>
                <c:pt idx="2">
                  <c:v>0.4</c:v>
                </c:pt>
              </c:numCache>
            </c:numRef>
          </c:val>
        </c:ser>
        <c:dLbls>
          <c:dLblPos val="ctr"/>
          <c:showLegendKey val="0"/>
          <c:showVal val="0"/>
          <c:showCatName val="1"/>
          <c:showSerName val="0"/>
          <c:showPercent val="0"/>
          <c:showBubbleSize val="0"/>
          <c:showLeaderLines val="1"/>
        </c:dLbls>
      </c:pie3DChart>
      <c:spPr>
        <a:noFill/>
        <a:ln>
          <a:noFill/>
        </a:ln>
        <a:effectLst/>
      </c:spPr>
    </c:plotArea>
    <c:legend>
      <c:legendPos val="r"/>
      <c:layout>
        <c:manualLayout>
          <c:xMode val="edge"/>
          <c:yMode val="edge"/>
          <c:x val="0.8948759461835829"/>
          <c:y val="0.46856386684497547"/>
          <c:w val="0.10512405381641705"/>
          <c:h val="0.16835886512328133"/>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r>
              <a:rPr lang="en-US" sz="2000"/>
              <a:t>Teachers' Impact</a:t>
            </a:r>
          </a:p>
        </c:rich>
      </c:tx>
      <c:layout/>
      <c:overlay val="0"/>
      <c:spPr>
        <a:noFill/>
        <a:ln>
          <a:noFill/>
        </a:ln>
        <a:effectLst/>
      </c:spPr>
      <c:txPr>
        <a:bodyPr rot="0" spcFirstLastPara="1" vertOverflow="ellipsis" vert="horz" wrap="square" anchor="ctr" anchorCtr="1"/>
        <a:lstStyle/>
        <a:p>
          <a:pPr>
            <a:defRPr sz="2000" b="0" i="0" u="none" strike="noStrike" kern="1200" baseline="0">
              <a:solidFill>
                <a:schemeClr val="dk1">
                  <a:lumMod val="65000"/>
                  <a:lumOff val="35000"/>
                </a:schemeClr>
              </a:solidFill>
              <a:effectLst/>
              <a:latin typeface="+mn-lt"/>
              <a:ea typeface="+mn-ea"/>
              <a:cs typeface="+mn-cs"/>
            </a:defRPr>
          </a:pPr>
          <a:endParaRPr lang="en-US"/>
        </a:p>
      </c:txPr>
    </c:title>
    <c:autoTitleDeleted val="0"/>
    <c:plotArea>
      <c:layout>
        <c:manualLayout>
          <c:layoutTarget val="inner"/>
          <c:xMode val="edge"/>
          <c:yMode val="edge"/>
          <c:x val="8.0935586176727914E-2"/>
          <c:y val="0.13134920634920635"/>
          <c:w val="0.89360145086030918"/>
          <c:h val="0.67391513560804894"/>
        </c:manualLayout>
      </c:layout>
      <c:barChart>
        <c:barDir val="col"/>
        <c:grouping val="clustered"/>
        <c:varyColors val="0"/>
        <c:ser>
          <c:idx val="0"/>
          <c:order val="0"/>
          <c:tx>
            <c:strRef>
              <c:f>Sheet1!$B$1</c:f>
              <c:strCache>
                <c:ptCount val="1"/>
                <c:pt idx="0">
                  <c:v>Teahers' Impact</c:v>
                </c:pt>
              </c:strCache>
            </c:strRef>
          </c:tx>
          <c:spPr>
            <a:gradFill>
              <a:gsLst>
                <a:gs pos="0">
                  <a:schemeClr val="accent2"/>
                </a:gs>
                <a:gs pos="100000">
                  <a:schemeClr val="accent2">
                    <a:lumMod val="84000"/>
                  </a:schemeClr>
                </a:gs>
              </a:gsLst>
              <a:lin ang="5400000" scaled="1"/>
            </a:gradFill>
            <a:ln>
              <a:noFill/>
            </a:ln>
            <a:effectLst>
              <a:outerShdw blurRad="76200" dir="18900000" sy="23000" kx="-1200000" algn="bl" rotWithShape="0">
                <a:prstClr val="black">
                  <a:alpha val="2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Sheet1!$A$2:$A$4</c:f>
              <c:strCache>
                <c:ptCount val="3"/>
                <c:pt idx="0">
                  <c:v>6th</c:v>
                </c:pt>
                <c:pt idx="1">
                  <c:v>7th</c:v>
                </c:pt>
                <c:pt idx="2">
                  <c:v>8th</c:v>
                </c:pt>
              </c:strCache>
            </c:strRef>
          </c:cat>
          <c:val>
            <c:numRef>
              <c:f>Sheet1!$B$2:$B$4</c:f>
              <c:numCache>
                <c:formatCode>0%</c:formatCode>
                <c:ptCount val="3"/>
                <c:pt idx="0">
                  <c:v>1</c:v>
                </c:pt>
                <c:pt idx="1">
                  <c:v>1</c:v>
                </c:pt>
                <c:pt idx="2">
                  <c:v>1</c:v>
                </c:pt>
              </c:numCache>
            </c:numRef>
          </c:val>
        </c:ser>
        <c:dLbls>
          <c:dLblPos val="inEnd"/>
          <c:showLegendKey val="0"/>
          <c:showVal val="1"/>
          <c:showCatName val="0"/>
          <c:showSerName val="0"/>
          <c:showPercent val="0"/>
          <c:showBubbleSize val="0"/>
        </c:dLbls>
        <c:gapWidth val="41"/>
        <c:axId val="367803152"/>
        <c:axId val="367805112"/>
      </c:barChart>
      <c:catAx>
        <c:axId val="3678031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dk1">
                    <a:lumMod val="65000"/>
                    <a:lumOff val="35000"/>
                  </a:schemeClr>
                </a:solidFill>
                <a:effectLst/>
                <a:latin typeface="+mn-lt"/>
                <a:ea typeface="+mn-ea"/>
                <a:cs typeface="+mn-cs"/>
              </a:defRPr>
            </a:pPr>
            <a:endParaRPr lang="en-US"/>
          </a:p>
        </c:txPr>
        <c:crossAx val="367805112"/>
        <c:crosses val="autoZero"/>
        <c:auto val="1"/>
        <c:lblAlgn val="ctr"/>
        <c:lblOffset val="100"/>
        <c:noMultiLvlLbl val="0"/>
      </c:catAx>
      <c:valAx>
        <c:axId val="367805112"/>
        <c:scaling>
          <c:orientation val="minMax"/>
        </c:scaling>
        <c:delete val="1"/>
        <c:axPos val="l"/>
        <c:numFmt formatCode="0%" sourceLinked="1"/>
        <c:majorTickMark val="none"/>
        <c:minorTickMark val="none"/>
        <c:tickLblPos val="nextTo"/>
        <c:crossAx val="367803152"/>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Reversed" id="21">
  <a:schemeClr val="accent1"/>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4/25/2016</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7268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371479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517956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4/25/2016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07572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4/25/2016</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287249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4/25/2016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84891408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4/25/2016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216952686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4/25/2016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606657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4/25/2016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879191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4/25/2016</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37487736"/>
      </p:ext>
    </p:extLst>
  </p:cSld>
  <p:clrMapOvr>
    <a:masterClrMapping/>
  </p:clrMapOvr>
  <p:extLst mod="1">
    <p:ext uri="{DCECCB84-F9BA-43D5-87BE-67443E8EF086}">
      <p15:sldGuideLst xmlns:p15="http://schemas.microsoft.com/office/powerpoint/2012/main">
        <p15:guide id="4294967295"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4/25/2016</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6512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4/25/2016</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45306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4294967295" pos="792">
          <p15:clr>
            <a:srgbClr val="F26B43"/>
          </p15:clr>
        </p15:guide>
        <p15:guide id="4294967295" pos="7200">
          <p15:clr>
            <a:srgbClr val="F26B43"/>
          </p15:clr>
        </p15:guide>
        <p15:guide id="4294967295" orient="horz" pos="4008">
          <p15:clr>
            <a:srgbClr val="F26B43"/>
          </p15:clr>
        </p15:guide>
        <p15:guide id="4294967295" orient="horz" pos="1440">
          <p15:clr>
            <a:srgbClr val="F26B43"/>
          </p15:clr>
        </p15:guide>
        <p15:guide id="4294967295" orient="horz" pos="3720">
          <p15:clr>
            <a:srgbClr val="F26B43"/>
          </p15:clr>
        </p15:guide>
        <p15:guide id="4294967295"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L3 After School Program </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811565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Teachers’ Feedback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61546632"/>
              </p:ext>
            </p:extLst>
          </p:nvPr>
        </p:nvGraphicFramePr>
        <p:xfrm>
          <a:off x="1250950" y="2286000"/>
          <a:ext cx="10179050" cy="35941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78846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dirty="0" smtClean="0"/>
              <a:t>Jessica </a:t>
            </a:r>
            <a:r>
              <a:rPr lang="en-US" sz="2400" dirty="0"/>
              <a:t>Bryson Consulting</a:t>
            </a:r>
          </a:p>
          <a:p>
            <a:pPr marL="0" indent="0">
              <a:buNone/>
            </a:pPr>
            <a:r>
              <a:rPr lang="en-US" dirty="0"/>
              <a:t>662-222-3456</a:t>
            </a:r>
          </a:p>
          <a:p>
            <a:pPr marL="0" indent="0">
              <a:buNone/>
            </a:pPr>
            <a:r>
              <a:rPr lang="en-US" dirty="0"/>
              <a:t>Jlb1076@msstate.edu</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258" y="1"/>
            <a:ext cx="8134350" cy="1610435"/>
          </a:xfrm>
          <a:prstGeom prst="rect">
            <a:avLst/>
          </a:prstGeom>
        </p:spPr>
      </p:pic>
    </p:spTree>
    <p:extLst>
      <p:ext uri="{BB962C8B-B14F-4D97-AF65-F5344CB8AC3E}">
        <p14:creationId xmlns:p14="http://schemas.microsoft.com/office/powerpoint/2010/main" val="12626290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797" y="0"/>
            <a:ext cx="11341290" cy="6858000"/>
          </a:xfrm>
          <a:prstGeom prst="rect">
            <a:avLst/>
          </a:prstGeom>
        </p:spPr>
      </p:pic>
    </p:spTree>
    <p:extLst>
      <p:ext uri="{BB962C8B-B14F-4D97-AF65-F5344CB8AC3E}">
        <p14:creationId xmlns:p14="http://schemas.microsoft.com/office/powerpoint/2010/main" val="2721660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lstStyle/>
          <a:p>
            <a:r>
              <a:rPr lang="en-US" dirty="0"/>
              <a:t>A non-profit organization of Mississippi County wants to receive financial assistance from Center Learning Center grant. Getting this grant will help L3 After School Program provide a learning center for students in need of extra help with their school lessons. The students will range from elementary to middle school students. The primary goal is to enhance their academic achievement, social development and provide literacy skills for at-risk students. This organization is for students who attend MS County Middle School in the MS.</a:t>
            </a:r>
          </a:p>
          <a:p>
            <a:endParaRPr lang="en-US" dirty="0"/>
          </a:p>
        </p:txBody>
      </p:sp>
    </p:spTree>
    <p:extLst>
      <p:ext uri="{BB962C8B-B14F-4D97-AF65-F5344CB8AC3E}">
        <p14:creationId xmlns:p14="http://schemas.microsoft.com/office/powerpoint/2010/main" val="409617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Objectives/Key Questions</a:t>
            </a:r>
            <a:endParaRPr lang="en-US" dirty="0"/>
          </a:p>
        </p:txBody>
      </p:sp>
      <p:sp>
        <p:nvSpPr>
          <p:cNvPr id="3" name="Content Placeholder 2"/>
          <p:cNvSpPr>
            <a:spLocks noGrp="1"/>
          </p:cNvSpPr>
          <p:nvPr>
            <p:ph idx="1"/>
          </p:nvPr>
        </p:nvSpPr>
        <p:spPr>
          <a:xfrm>
            <a:off x="1251678" y="2286001"/>
            <a:ext cx="3696840" cy="3593591"/>
          </a:xfrm>
        </p:spPr>
        <p:txBody>
          <a:bodyPr/>
          <a:lstStyle/>
          <a:p>
            <a:r>
              <a:rPr lang="en-US" dirty="0"/>
              <a:t>Improve the students’ understanding of the </a:t>
            </a:r>
            <a:r>
              <a:rPr lang="en-US" dirty="0" smtClean="0"/>
              <a:t>subject.</a:t>
            </a:r>
          </a:p>
          <a:p>
            <a:r>
              <a:rPr lang="en-US" dirty="0" smtClean="0"/>
              <a:t>Master </a:t>
            </a:r>
            <a:r>
              <a:rPr lang="en-US" dirty="0"/>
              <a:t>all objectives in the lesson</a:t>
            </a:r>
          </a:p>
          <a:p>
            <a:endParaRPr lang="en-US" dirty="0"/>
          </a:p>
        </p:txBody>
      </p:sp>
      <p:sp>
        <p:nvSpPr>
          <p:cNvPr id="4" name="TextBox 3"/>
          <p:cNvSpPr txBox="1"/>
          <p:nvPr/>
        </p:nvSpPr>
        <p:spPr>
          <a:xfrm>
            <a:off x="6340840" y="2286001"/>
            <a:ext cx="5287054"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How many subjects was available? </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How many hours a day after school</a:t>
            </a:r>
            <a:r>
              <a:rPr lang="en-US" sz="2000" dirty="0" smtClean="0"/>
              <a:t>?</a:t>
            </a:r>
          </a:p>
          <a:p>
            <a:endParaRPr lang="en-US" sz="2000" dirty="0"/>
          </a:p>
          <a:p>
            <a:pPr marL="285750" indent="-285750">
              <a:buFont typeface="Arial" panose="020B0604020202020204" pitchFamily="34" charset="0"/>
              <a:buChar char="•"/>
            </a:pPr>
            <a:r>
              <a:rPr lang="en-US" sz="2000" dirty="0"/>
              <a:t>How to motivate students and keep them </a:t>
            </a:r>
            <a:r>
              <a:rPr lang="en-US" sz="2000" dirty="0" smtClean="0"/>
              <a:t>motivated?</a:t>
            </a:r>
          </a:p>
          <a:p>
            <a:endParaRPr lang="en-US" sz="2000" dirty="0"/>
          </a:p>
          <a:p>
            <a:pPr marL="285750" indent="-285750">
              <a:buFont typeface="Arial" panose="020B0604020202020204" pitchFamily="34" charset="0"/>
              <a:buChar char="•"/>
            </a:pPr>
            <a:r>
              <a:rPr lang="en-US" sz="2000" dirty="0"/>
              <a:t>How was students be tested</a:t>
            </a:r>
            <a:endParaRPr lang="en-US" sz="20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4226" y="5029200"/>
            <a:ext cx="1643668" cy="18288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343" y="5029200"/>
            <a:ext cx="2438400" cy="1828800"/>
          </a:xfrm>
          <a:prstGeom prst="rect">
            <a:avLst/>
          </a:prstGeom>
        </p:spPr>
      </p:pic>
    </p:spTree>
    <p:extLst>
      <p:ext uri="{BB962C8B-B14F-4D97-AF65-F5344CB8AC3E}">
        <p14:creationId xmlns:p14="http://schemas.microsoft.com/office/powerpoint/2010/main" val="405238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p:txBody>
          <a:bodyPr/>
          <a:lstStyle/>
          <a:p>
            <a:r>
              <a:rPr lang="en-US" dirty="0"/>
              <a:t>The evaluation was provided to see if the methods taken actually helped the students. It also allowed the stakeholder to share their reviews and insight on the program. The completed evaluation allowed the instructional designer to know and understand their areas of improvement.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6161" y="4965192"/>
            <a:ext cx="2644048" cy="1828800"/>
          </a:xfrm>
          <a:prstGeom prst="rect">
            <a:avLst/>
          </a:prstGeom>
        </p:spPr>
      </p:pic>
    </p:spTree>
    <p:extLst>
      <p:ext uri="{BB962C8B-B14F-4D97-AF65-F5344CB8AC3E}">
        <p14:creationId xmlns:p14="http://schemas.microsoft.com/office/powerpoint/2010/main" val="363209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process</a:t>
            </a:r>
            <a:endParaRPr lang="en-US" dirty="0"/>
          </a:p>
        </p:txBody>
      </p:sp>
      <p:sp>
        <p:nvSpPr>
          <p:cNvPr id="3" name="Content Placeholder 2"/>
          <p:cNvSpPr>
            <a:spLocks noGrp="1"/>
          </p:cNvSpPr>
          <p:nvPr>
            <p:ph idx="1"/>
          </p:nvPr>
        </p:nvSpPr>
        <p:spPr/>
        <p:txBody>
          <a:bodyPr/>
          <a:lstStyle/>
          <a:p>
            <a:pPr marL="457200" indent="-457200">
              <a:buFont typeface="+mj-lt"/>
              <a:buAutoNum type="arabicPeriod"/>
            </a:pPr>
            <a:r>
              <a:rPr lang="en-US" dirty="0" smtClean="0"/>
              <a:t>Instructor assessment given before program starts. </a:t>
            </a:r>
          </a:p>
          <a:p>
            <a:pPr marL="457200" indent="-457200">
              <a:buFont typeface="+mj-lt"/>
              <a:buAutoNum type="arabicPeriod"/>
            </a:pPr>
            <a:r>
              <a:rPr lang="en-US" dirty="0" smtClean="0"/>
              <a:t>Weekly assessments given to students to monitor progress </a:t>
            </a:r>
          </a:p>
          <a:p>
            <a:pPr marL="457200" indent="-457200">
              <a:buFont typeface="+mj-lt"/>
              <a:buAutoNum type="arabicPeriod"/>
            </a:pPr>
            <a:r>
              <a:rPr lang="en-US" dirty="0" smtClean="0"/>
              <a:t>Stakeholders survey conducted for end of the program feedback</a:t>
            </a:r>
          </a:p>
          <a:p>
            <a:pPr marL="0" indent="0">
              <a:buNone/>
            </a:pPr>
            <a:r>
              <a:rPr lang="en-US" sz="2400" b="1" dirty="0" smtClean="0"/>
              <a:t>Time:</a:t>
            </a:r>
          </a:p>
          <a:p>
            <a:r>
              <a:rPr lang="en-US" dirty="0"/>
              <a:t>Pre evaluation: August before program starts</a:t>
            </a:r>
          </a:p>
          <a:p>
            <a:r>
              <a:rPr lang="en-US" dirty="0"/>
              <a:t>Assessments: Weekly</a:t>
            </a:r>
          </a:p>
          <a:p>
            <a:r>
              <a:rPr lang="en-US" dirty="0"/>
              <a:t>Final evaluation: May before end of program</a:t>
            </a:r>
          </a:p>
          <a:p>
            <a:pPr marL="0" indent="0">
              <a:buNone/>
            </a:pPr>
            <a:endParaRPr lang="en-US" dirty="0" smtClean="0"/>
          </a:p>
          <a:p>
            <a:pPr marL="457200" indent="-457200">
              <a:buFont typeface="+mj-lt"/>
              <a:buAutoNum type="arabicPeriod"/>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7757" y="4965192"/>
            <a:ext cx="2502243" cy="1828800"/>
          </a:xfrm>
          <a:prstGeom prst="rect">
            <a:avLst/>
          </a:prstGeom>
        </p:spPr>
      </p:pic>
    </p:spTree>
    <p:extLst>
      <p:ext uri="{BB962C8B-B14F-4D97-AF65-F5344CB8AC3E}">
        <p14:creationId xmlns:p14="http://schemas.microsoft.com/office/powerpoint/2010/main" val="426902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a:xfrm>
            <a:off x="1251678" y="1589965"/>
            <a:ext cx="5517612" cy="5268035"/>
          </a:xfrm>
        </p:spPr>
        <p:txBody>
          <a:bodyPr>
            <a:normAutofit/>
          </a:bodyPr>
          <a:lstStyle/>
          <a:p>
            <a:r>
              <a:rPr lang="en-US" b="1" dirty="0" smtClean="0"/>
              <a:t>Programs</a:t>
            </a:r>
          </a:p>
          <a:p>
            <a:pPr lvl="1"/>
            <a:r>
              <a:rPr lang="en-US" dirty="0" smtClean="0"/>
              <a:t>Anti-bulling</a:t>
            </a:r>
          </a:p>
          <a:p>
            <a:pPr lvl="1"/>
            <a:r>
              <a:rPr lang="en-US" dirty="0" smtClean="0"/>
              <a:t>Character educations</a:t>
            </a:r>
          </a:p>
          <a:p>
            <a:pPr lvl="1"/>
            <a:r>
              <a:rPr lang="en-US" dirty="0" smtClean="0"/>
              <a:t>Reading essentials</a:t>
            </a:r>
          </a:p>
          <a:p>
            <a:pPr lvl="1"/>
            <a:r>
              <a:rPr lang="en-US" dirty="0" smtClean="0"/>
              <a:t>Entrepreneurship</a:t>
            </a:r>
          </a:p>
          <a:p>
            <a:pPr lvl="1"/>
            <a:r>
              <a:rPr lang="en-US" dirty="0" smtClean="0"/>
              <a:t>Personal finance</a:t>
            </a:r>
          </a:p>
          <a:p>
            <a:pPr lvl="1"/>
            <a:r>
              <a:rPr lang="en-US" dirty="0" smtClean="0"/>
              <a:t>Arts &amp; crafts</a:t>
            </a:r>
          </a:p>
          <a:p>
            <a:pPr lvl="1"/>
            <a:r>
              <a:rPr lang="en-US" dirty="0" smtClean="0"/>
              <a:t>Music class</a:t>
            </a:r>
          </a:p>
          <a:p>
            <a:pPr lvl="1"/>
            <a:r>
              <a:rPr lang="en-US" dirty="0" smtClean="0"/>
              <a:t>Homework tutoring</a:t>
            </a:r>
          </a:p>
          <a:p>
            <a:pPr lvl="1"/>
            <a:r>
              <a:rPr lang="en-US" dirty="0" smtClean="0"/>
              <a:t>Outside recess</a:t>
            </a:r>
          </a:p>
          <a:p>
            <a:pPr lvl="1"/>
            <a:r>
              <a:rPr lang="en-US" dirty="0" smtClean="0"/>
              <a:t>Math</a:t>
            </a:r>
          </a:p>
          <a:p>
            <a:pPr lvl="1"/>
            <a:r>
              <a:rPr lang="en-US" dirty="0" smtClean="0"/>
              <a:t>Reading</a:t>
            </a:r>
          </a:p>
          <a:p>
            <a:pPr lvl="1"/>
            <a:r>
              <a:rPr lang="en-US" dirty="0" smtClean="0"/>
              <a:t>Career development prep</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3193" y="4437259"/>
            <a:ext cx="3409495" cy="2420741"/>
          </a:xfrm>
          <a:prstGeom prst="rect">
            <a:avLst/>
          </a:prstGeom>
        </p:spPr>
      </p:pic>
    </p:spTree>
    <p:extLst>
      <p:ext uri="{BB962C8B-B14F-4D97-AF65-F5344CB8AC3E}">
        <p14:creationId xmlns:p14="http://schemas.microsoft.com/office/powerpoint/2010/main" val="76414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 </a:t>
            </a:r>
            <a:endParaRPr lang="en-US" dirty="0"/>
          </a:p>
        </p:txBody>
      </p:sp>
      <p:sp>
        <p:nvSpPr>
          <p:cNvPr id="3" name="Content Placeholder 2"/>
          <p:cNvSpPr>
            <a:spLocks noGrp="1"/>
          </p:cNvSpPr>
          <p:nvPr>
            <p:ph idx="1"/>
          </p:nvPr>
        </p:nvSpPr>
        <p:spPr/>
        <p:txBody>
          <a:bodyPr/>
          <a:lstStyle/>
          <a:p>
            <a:r>
              <a:rPr lang="en-US" dirty="0" smtClean="0"/>
              <a:t>Grade levels 6</a:t>
            </a:r>
            <a:r>
              <a:rPr lang="en-US" baseline="30000" dirty="0" smtClean="0"/>
              <a:t>th</a:t>
            </a:r>
            <a:r>
              <a:rPr lang="en-US" dirty="0" smtClean="0"/>
              <a:t>-8</a:t>
            </a:r>
            <a:r>
              <a:rPr lang="en-US" baseline="30000" dirty="0" smtClean="0"/>
              <a:t>th</a:t>
            </a:r>
            <a:endParaRPr lang="en-US" dirty="0" smtClean="0"/>
          </a:p>
          <a:p>
            <a:r>
              <a:rPr lang="en-US" dirty="0" smtClean="0"/>
              <a:t>35 students attended</a:t>
            </a:r>
          </a:p>
          <a:p>
            <a:r>
              <a:rPr lang="en-US" dirty="0" smtClean="0"/>
              <a:t>5 teachers</a:t>
            </a:r>
          </a:p>
          <a:p>
            <a:r>
              <a:rPr lang="en-US" dirty="0" smtClean="0"/>
              <a:t>5 community volunteer</a:t>
            </a:r>
          </a:p>
          <a:p>
            <a:r>
              <a:rPr lang="en-US" dirty="0" smtClean="0"/>
              <a:t>Program was weekly Monday-Wednesday form 3:30pm-6:00pm</a:t>
            </a:r>
          </a:p>
          <a:p>
            <a:r>
              <a:rPr lang="en-US" dirty="0" smtClean="0"/>
              <a:t>Books were donated by local library </a:t>
            </a:r>
          </a:p>
          <a:p>
            <a:r>
              <a:rPr lang="en-US" dirty="0" smtClean="0"/>
              <a:t>Transportation provided by school district</a:t>
            </a:r>
          </a:p>
        </p:txBody>
      </p:sp>
    </p:spTree>
    <p:extLst>
      <p:ext uri="{BB962C8B-B14F-4D97-AF65-F5344CB8AC3E}">
        <p14:creationId xmlns:p14="http://schemas.microsoft.com/office/powerpoint/2010/main" val="14882062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Students’ Academic Growth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24405890"/>
              </p:ext>
            </p:extLst>
          </p:nvPr>
        </p:nvGraphicFramePr>
        <p:xfrm>
          <a:off x="1250950" y="1716259"/>
          <a:ext cx="10179050" cy="49236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469465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Parents’ Feedback</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76553597"/>
              </p:ext>
            </p:extLst>
          </p:nvPr>
        </p:nvGraphicFramePr>
        <p:xfrm>
          <a:off x="1250950" y="1269242"/>
          <a:ext cx="10179050" cy="49950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21444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emplate>TM10001106[[fn=Badge]]</Template>
  <TotalTime>97</TotalTime>
  <Words>310</Words>
  <Application>Microsoft Office PowerPoint</Application>
  <PresentationFormat>Widescreen</PresentationFormat>
  <Paragraphs>56</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Gill Sans MT</vt:lpstr>
      <vt:lpstr>Impact</vt:lpstr>
      <vt:lpstr>Badge</vt:lpstr>
      <vt:lpstr>L3 After School Program </vt:lpstr>
      <vt:lpstr>Overview</vt:lpstr>
      <vt:lpstr>Objectives/Key Questions</vt:lpstr>
      <vt:lpstr>Purpose</vt:lpstr>
      <vt:lpstr>Evaluation process</vt:lpstr>
      <vt:lpstr>Results</vt:lpstr>
      <vt:lpstr>Results… </vt:lpstr>
      <vt:lpstr>Students’ Academic Growth</vt:lpstr>
      <vt:lpstr>Parents’ Feedback</vt:lpstr>
      <vt:lpstr>Teachers’ Feedback</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L3 After School Program</dc:title>
  <dc:creator>Jessica Bryson</dc:creator>
  <cp:lastModifiedBy>Jessica Bryson</cp:lastModifiedBy>
  <cp:revision>17</cp:revision>
  <dcterms:created xsi:type="dcterms:W3CDTF">2016-04-26T01:14:07Z</dcterms:created>
  <dcterms:modified xsi:type="dcterms:W3CDTF">2016-04-26T02:51:19Z</dcterms:modified>
</cp:coreProperties>
</file>